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60" r:id="rId6"/>
    <p:sldId id="275" r:id="rId7"/>
    <p:sldId id="274" r:id="rId8"/>
    <p:sldId id="259" r:id="rId9"/>
    <p:sldId id="262" r:id="rId10"/>
    <p:sldId id="263" r:id="rId11"/>
    <p:sldId id="264" r:id="rId12"/>
    <p:sldId id="265" r:id="rId13"/>
    <p:sldId id="266" r:id="rId14"/>
    <p:sldId id="267" r:id="rId15"/>
    <p:sldId id="268" r:id="rId16"/>
    <p:sldId id="269" r:id="rId17"/>
    <p:sldId id="270" r:id="rId18"/>
    <p:sldId id="276" r:id="rId19"/>
    <p:sldId id="272" r:id="rId20"/>
    <p:sldId id="273"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n-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3B5020-9BD1-4966-9748-BC8E5B59933A}" type="datetimeFigureOut">
              <a:rPr lang="en-US" smtClean="0"/>
              <a:t>2/25/2016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46809FF-5D40-491C-8D4D-E5BF8658A0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3B5020-9BD1-4966-9748-BC8E5B59933A}"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3B5020-9BD1-4966-9748-BC8E5B59933A}"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FA3B5020-9BD1-4966-9748-BC8E5B59933A}"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3B5020-9BD1-4966-9748-BC8E5B59933A}"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9FF-5D40-491C-8D4D-E5BF8658A0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3B5020-9BD1-4966-9748-BC8E5B59933A}"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3B5020-9BD1-4966-9748-BC8E5B59933A}"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3B5020-9BD1-4966-9748-BC8E5B59933A}"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B5020-9BD1-4966-9748-BC8E5B59933A}"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3B5020-9BD1-4966-9748-BC8E5B59933A}"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9FF-5D40-491C-8D4D-E5BF8658A0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3B5020-9BD1-4966-9748-BC8E5B59933A}"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46809FF-5D40-491C-8D4D-E5BF8658A0E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3B5020-9BD1-4966-9748-BC8E5B59933A}" type="datetimeFigureOut">
              <a:rPr lang="en-US" smtClean="0"/>
              <a:t>2/25/2016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6809FF-5D40-491C-8D4D-E5BF8658A0E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n-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tandards.ieee.org/news/2015/ehealth.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oinc.org/news/new-loinc-codes-for-reporting-pharmacogenomics-results-can-enable-evidence-based-clinical-decision-making.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4800" dirty="0" smtClean="0">
                <a:latin typeface="+mn-lt"/>
              </a:rPr>
              <a:t>Content</a:t>
            </a:r>
            <a:r>
              <a:rPr lang="en-US" sz="4800" dirty="0" smtClean="0"/>
              <a:t> change highlights for LOINC 2.54…plus a few sneak peeks</a:t>
            </a:r>
            <a:endParaRPr lang="en-US" sz="4800" dirty="0"/>
          </a:p>
        </p:txBody>
      </p:sp>
      <p:sp>
        <p:nvSpPr>
          <p:cNvPr id="3" name="Subtitle 2"/>
          <p:cNvSpPr>
            <a:spLocks noGrp="1"/>
          </p:cNvSpPr>
          <p:nvPr>
            <p:ph type="subTitle" idx="1"/>
          </p:nvPr>
        </p:nvSpPr>
        <p:spPr>
          <a:xfrm>
            <a:off x="533400" y="3533336"/>
            <a:ext cx="7854696" cy="886264"/>
          </a:xfrm>
        </p:spPr>
        <p:txBody>
          <a:bodyPr>
            <a:normAutofit/>
          </a:bodyPr>
          <a:lstStyle/>
          <a:p>
            <a:pPr algn="l"/>
            <a:r>
              <a:rPr lang="en-US" sz="3200" dirty="0" smtClean="0"/>
              <a:t>2/25/2016</a:t>
            </a:r>
            <a:endParaRPr lang="en-US" sz="3200" dirty="0"/>
          </a:p>
        </p:txBody>
      </p:sp>
    </p:spTree>
    <p:extLst>
      <p:ext uri="{BB962C8B-B14F-4D97-AF65-F5344CB8AC3E}">
        <p14:creationId xmlns:p14="http://schemas.microsoft.com/office/powerpoint/2010/main" val="34133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IEEE update</a:t>
            </a:r>
            <a:endParaRPr lang="en-US" dirty="0"/>
          </a:p>
        </p:txBody>
      </p:sp>
      <p:sp>
        <p:nvSpPr>
          <p:cNvPr id="3" name="Content Placeholder 2"/>
          <p:cNvSpPr>
            <a:spLocks noGrp="1"/>
          </p:cNvSpPr>
          <p:nvPr>
            <p:ph idx="1"/>
          </p:nvPr>
        </p:nvSpPr>
        <p:spPr>
          <a:xfrm>
            <a:off x="457200" y="1447800"/>
            <a:ext cx="8229600" cy="4389120"/>
          </a:xfrm>
        </p:spPr>
        <p:txBody>
          <a:bodyPr/>
          <a:lstStyle/>
          <a:p>
            <a:r>
              <a:rPr lang="en-US" dirty="0" smtClean="0"/>
              <a:t>IEEE-Regenstrief MOU …finally signed October 2015!</a:t>
            </a:r>
          </a:p>
          <a:p>
            <a:r>
              <a:rPr lang="en-US" dirty="0">
                <a:hlinkClick r:id="rId2"/>
              </a:rPr>
              <a:t>http://</a:t>
            </a:r>
            <a:r>
              <a:rPr lang="en-US" dirty="0" smtClean="0">
                <a:hlinkClick r:id="rId2"/>
              </a:rPr>
              <a:t>standards.ieee.org/news/2015/ehealth.html</a:t>
            </a:r>
            <a:endParaRPr lang="en-US" dirty="0" smtClean="0"/>
          </a:p>
          <a:p>
            <a:pPr marL="0" indent="0">
              <a:buNone/>
            </a:pP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468545"/>
            <a:ext cx="4572000" cy="4237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323171" y="5867400"/>
            <a:ext cx="4458629" cy="5715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811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update (cont.)</a:t>
            </a:r>
            <a:endParaRPr lang="en-US" dirty="0"/>
          </a:p>
        </p:txBody>
      </p:sp>
      <p:sp>
        <p:nvSpPr>
          <p:cNvPr id="6" name="Content Placeholder 5"/>
          <p:cNvSpPr>
            <a:spLocks noGrp="1"/>
          </p:cNvSpPr>
          <p:nvPr>
            <p:ph idx="1"/>
          </p:nvPr>
        </p:nvSpPr>
        <p:spPr/>
        <p:txBody>
          <a:bodyPr>
            <a:normAutofit lnSpcReduction="10000"/>
          </a:bodyPr>
          <a:lstStyle/>
          <a:p>
            <a:r>
              <a:rPr lang="en-US" dirty="0" smtClean="0"/>
              <a:t>300+ new LOINC concepts corresponding to medical device concepts in the IEEE 11073 10101 standard in 2.54</a:t>
            </a:r>
          </a:p>
          <a:p>
            <a:r>
              <a:rPr lang="en-US" dirty="0" smtClean="0"/>
              <a:t>~250 more LOINC concepts corresponding to the 11073 10101a standard are essentially ready, need final review</a:t>
            </a:r>
          </a:p>
          <a:p>
            <a:r>
              <a:rPr lang="en-US" dirty="0" smtClean="0"/>
              <a:t>LOINC IEEE Mapping table was part of the official LOINC release and is available on the LOINC website</a:t>
            </a:r>
          </a:p>
          <a:p>
            <a:r>
              <a:rPr lang="en-US" dirty="0" smtClean="0"/>
              <a:t>NIST RTMMS site will also have mapping table</a:t>
            </a:r>
          </a:p>
          <a:p>
            <a:pPr lvl="1"/>
            <a:r>
              <a:rPr lang="en-US" dirty="0" smtClean="0"/>
              <a:t>2/2016 – has been loaded, not live yet</a:t>
            </a:r>
          </a:p>
          <a:p>
            <a:r>
              <a:rPr lang="en-US" dirty="0" smtClean="0"/>
              <a:t>IEEE codes (“MDC_” and numeric) included in LOINC  as related codes</a:t>
            </a:r>
            <a:endParaRPr lang="en-US" dirty="0"/>
          </a:p>
        </p:txBody>
      </p:sp>
    </p:spTree>
    <p:extLst>
      <p:ext uri="{BB962C8B-B14F-4D97-AF65-F5344CB8AC3E}">
        <p14:creationId xmlns:p14="http://schemas.microsoft.com/office/powerpoint/2010/main" val="29736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LOINC in RTMMS</a:t>
            </a:r>
            <a:endParaRPr lang="en-US" dirty="0"/>
          </a:p>
        </p:txBody>
      </p:sp>
      <p:sp>
        <p:nvSpPr>
          <p:cNvPr id="3" name="Content Placeholder 2"/>
          <p:cNvSpPr>
            <a:spLocks noGrp="1"/>
          </p:cNvSpPr>
          <p:nvPr>
            <p:ph idx="1"/>
          </p:nvPr>
        </p:nvSpPr>
        <p:spPr/>
        <p:txBody>
          <a:bodyPr/>
          <a:lstStyle/>
          <a:p>
            <a:endParaRPr lang="en-US"/>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90"/>
          <a:stretch/>
        </p:blipFill>
        <p:spPr bwMode="auto">
          <a:xfrm>
            <a:off x="0" y="1484449"/>
            <a:ext cx="9144000" cy="5068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525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eyeGENE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Collaboration between NLM and NEI (National Eye Institute) to represent </a:t>
            </a:r>
            <a:r>
              <a:rPr lang="en-US" dirty="0"/>
              <a:t>National Ophthalmic Disease Genotyping and Phenotyping </a:t>
            </a:r>
            <a:r>
              <a:rPr lang="en-US" dirty="0" smtClean="0"/>
              <a:t>Network data elements in LOINC</a:t>
            </a:r>
          </a:p>
          <a:p>
            <a:r>
              <a:rPr lang="en-US" dirty="0" smtClean="0"/>
              <a:t>Includes rare and common clinical ophthalmologic measurements</a:t>
            </a:r>
          </a:p>
          <a:p>
            <a:pPr lvl="1"/>
            <a:r>
              <a:rPr lang="en-US" dirty="0" smtClean="0"/>
              <a:t>Visual fields		</a:t>
            </a:r>
          </a:p>
          <a:p>
            <a:pPr lvl="1"/>
            <a:r>
              <a:rPr lang="en-US" dirty="0" smtClean="0"/>
              <a:t>Slit lamp </a:t>
            </a:r>
            <a:r>
              <a:rPr lang="en-US" dirty="0" err="1" smtClean="0"/>
              <a:t>biomicroscopy</a:t>
            </a:r>
            <a:endParaRPr lang="en-US" dirty="0" smtClean="0"/>
          </a:p>
          <a:p>
            <a:pPr lvl="1"/>
            <a:r>
              <a:rPr lang="en-US" dirty="0" smtClean="0"/>
              <a:t>Electrooculography (EOG)</a:t>
            </a:r>
          </a:p>
          <a:p>
            <a:pPr lvl="1"/>
            <a:r>
              <a:rPr lang="en-US" dirty="0" smtClean="0"/>
              <a:t>Electroretinography (ERG)</a:t>
            </a:r>
          </a:p>
          <a:p>
            <a:pPr lvl="1"/>
            <a:r>
              <a:rPr lang="en-US" dirty="0" smtClean="0"/>
              <a:t>Optical coherence tomography (OCT)</a:t>
            </a:r>
          </a:p>
          <a:p>
            <a:pPr lvl="1"/>
            <a:r>
              <a:rPr lang="en-US" dirty="0" smtClean="0"/>
              <a:t>Subjective and objective refraction</a:t>
            </a:r>
          </a:p>
          <a:p>
            <a:pPr lvl="1"/>
            <a:r>
              <a:rPr lang="en-US" dirty="0" smtClean="0"/>
              <a:t>Angiography</a:t>
            </a:r>
          </a:p>
          <a:p>
            <a:pPr lvl="1"/>
            <a:r>
              <a:rPr lang="en-US" dirty="0" smtClean="0"/>
              <a:t>Physical exam</a:t>
            </a:r>
          </a:p>
        </p:txBody>
      </p:sp>
    </p:spTree>
    <p:extLst>
      <p:ext uri="{BB962C8B-B14F-4D97-AF65-F5344CB8AC3E}">
        <p14:creationId xmlns:p14="http://schemas.microsoft.com/office/powerpoint/2010/main" val="4073441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t>eyeGENE</a:t>
            </a:r>
            <a:r>
              <a:rPr lang="en-US" dirty="0" smtClean="0"/>
              <a:t> term examples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419094"/>
            <a:ext cx="6477000" cy="5438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702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Cardiology terms</a:t>
            </a:r>
            <a:endParaRPr lang="en-US" dirty="0"/>
          </a:p>
        </p:txBody>
      </p:sp>
      <p:sp>
        <p:nvSpPr>
          <p:cNvPr id="3" name="Content Placeholder 2"/>
          <p:cNvSpPr>
            <a:spLocks noGrp="1"/>
          </p:cNvSpPr>
          <p:nvPr>
            <p:ph idx="1"/>
          </p:nvPr>
        </p:nvSpPr>
        <p:spPr/>
        <p:txBody>
          <a:bodyPr/>
          <a:lstStyle/>
          <a:p>
            <a:r>
              <a:rPr lang="en-US" dirty="0" smtClean="0"/>
              <a:t>Two sources</a:t>
            </a:r>
          </a:p>
          <a:p>
            <a:pPr lvl="1" fontAlgn="base"/>
            <a:r>
              <a:rPr lang="en-US" dirty="0" smtClean="0"/>
              <a:t>DICOM – for Supplement </a:t>
            </a:r>
            <a:r>
              <a:rPr lang="en-US" dirty="0"/>
              <a:t>169 (“Simplified Adult Echocardiography Report”), based on American Society of Echocardiography </a:t>
            </a:r>
            <a:r>
              <a:rPr lang="en-US" dirty="0" smtClean="0"/>
              <a:t>guidelines</a:t>
            </a:r>
            <a:endParaRPr lang="en-US" dirty="0"/>
          </a:p>
          <a:p>
            <a:pPr lvl="1" fontAlgn="base"/>
            <a:r>
              <a:rPr lang="en-US" dirty="0" smtClean="0"/>
              <a:t>Japanese </a:t>
            </a:r>
            <a:r>
              <a:rPr lang="en-US" dirty="0"/>
              <a:t>Circulation Society, </a:t>
            </a:r>
            <a:r>
              <a:rPr lang="en-US" dirty="0" smtClean="0"/>
              <a:t>for cardiac procedure result CDA implementation guides</a:t>
            </a:r>
          </a:p>
          <a:p>
            <a:pPr fontAlgn="base"/>
            <a:r>
              <a:rPr lang="en-US" dirty="0" smtClean="0"/>
              <a:t>~270 new terms</a:t>
            </a:r>
          </a:p>
          <a:p>
            <a:pPr lvl="1" fontAlgn="base"/>
            <a:r>
              <a:rPr lang="en-US" dirty="0" smtClean="0"/>
              <a:t>200 echo</a:t>
            </a:r>
          </a:p>
          <a:p>
            <a:pPr lvl="1" fontAlgn="base"/>
            <a:r>
              <a:rPr lang="en-US" dirty="0" smtClean="0"/>
              <a:t>70 angiography</a:t>
            </a:r>
          </a:p>
        </p:txBody>
      </p:sp>
    </p:spTree>
    <p:extLst>
      <p:ext uri="{BB962C8B-B14F-4D97-AF65-F5344CB8AC3E}">
        <p14:creationId xmlns:p14="http://schemas.microsoft.com/office/powerpoint/2010/main" val="2189265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DICOM term examples</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85524"/>
            <a:ext cx="8305800" cy="5105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99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APTA update</a:t>
            </a:r>
            <a:endParaRPr lang="en-US" dirty="0"/>
          </a:p>
        </p:txBody>
      </p:sp>
      <p:sp>
        <p:nvSpPr>
          <p:cNvPr id="3" name="Content Placeholder 2"/>
          <p:cNvSpPr>
            <a:spLocks noGrp="1"/>
          </p:cNvSpPr>
          <p:nvPr>
            <p:ph idx="1"/>
          </p:nvPr>
        </p:nvSpPr>
        <p:spPr/>
        <p:txBody>
          <a:bodyPr/>
          <a:lstStyle/>
          <a:p>
            <a:r>
              <a:rPr lang="en-US" dirty="0" smtClean="0"/>
              <a:t>American Physical Therapy Association’s Outcomes Registry panel finalized</a:t>
            </a:r>
          </a:p>
          <a:p>
            <a:r>
              <a:rPr lang="en-US" dirty="0" smtClean="0"/>
              <a:t>Released as Trial in June 2015, changed to Active in 2.54 release</a:t>
            </a:r>
          </a:p>
          <a:p>
            <a:r>
              <a:rPr lang="en-US" dirty="0" smtClean="0"/>
              <a:t>Includes new terms for two clinical assessments:</a:t>
            </a:r>
          </a:p>
          <a:p>
            <a:pPr lvl="1" fontAlgn="base"/>
            <a:r>
              <a:rPr lang="en-US" dirty="0"/>
              <a:t>Boston University Activity Measure for Post-Acute Care (AM-PAC)</a:t>
            </a:r>
          </a:p>
          <a:p>
            <a:pPr lvl="1" fontAlgn="base"/>
            <a:r>
              <a:rPr lang="en-US" dirty="0"/>
              <a:t>Care Connections Neuromuscular and Orthopedic functional index</a:t>
            </a:r>
          </a:p>
          <a:p>
            <a:pPr lvl="1"/>
            <a:endParaRPr lang="en-US" dirty="0" smtClean="0"/>
          </a:p>
          <a:p>
            <a:pPr lvl="1"/>
            <a:endParaRPr lang="en-US" dirty="0"/>
          </a:p>
        </p:txBody>
      </p:sp>
    </p:spTree>
    <p:extLst>
      <p:ext uri="{BB962C8B-B14F-4D97-AF65-F5344CB8AC3E}">
        <p14:creationId xmlns:p14="http://schemas.microsoft.com/office/powerpoint/2010/main" val="2137548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http://www.apta.org/Media/Releases/Association/2016/1/21</a:t>
            </a:r>
            <a:r>
              <a:rPr lang="en-US" dirty="0" smtClean="0"/>
              <a:t>/</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8839200" cy="4499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3683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~240 new survey terms</a:t>
            </a:r>
            <a:endParaRPr lang="en-US" dirty="0"/>
          </a:p>
        </p:txBody>
      </p:sp>
      <p:sp>
        <p:nvSpPr>
          <p:cNvPr id="3" name="Content Placeholder 2"/>
          <p:cNvSpPr>
            <a:spLocks noGrp="1"/>
          </p:cNvSpPr>
          <p:nvPr>
            <p:ph idx="1"/>
          </p:nvPr>
        </p:nvSpPr>
        <p:spPr/>
        <p:txBody>
          <a:bodyPr>
            <a:normAutofit/>
          </a:bodyPr>
          <a:lstStyle/>
          <a:p>
            <a:pPr fontAlgn="base"/>
            <a:r>
              <a:rPr lang="en-US" dirty="0" smtClean="0"/>
              <a:t>Panel of terms for 2015 Health IT Certification Criteria</a:t>
            </a:r>
          </a:p>
          <a:p>
            <a:pPr fontAlgn="base"/>
            <a:r>
              <a:rPr lang="en-US" dirty="0" smtClean="0"/>
              <a:t>170+ </a:t>
            </a:r>
            <a:r>
              <a:rPr lang="en-US" dirty="0"/>
              <a:t>terms created for PROMIS short forms and item </a:t>
            </a:r>
            <a:r>
              <a:rPr lang="en-US" dirty="0" smtClean="0"/>
              <a:t>banks – nearly done updating LOINC content so that we are current with PROMIS content added post 2010</a:t>
            </a:r>
            <a:r>
              <a:rPr lang="en-US" dirty="0"/>
              <a:t> </a:t>
            </a:r>
          </a:p>
          <a:p>
            <a:pPr fontAlgn="base"/>
            <a:r>
              <a:rPr lang="en-US" dirty="0"/>
              <a:t>Terms for Vanderbilt ADHD Diagnostic Rating </a:t>
            </a:r>
            <a:r>
              <a:rPr lang="en-US" dirty="0" smtClean="0"/>
              <a:t>Scale created for NCQA quality measures</a:t>
            </a:r>
            <a:endParaRPr lang="en-US" dirty="0"/>
          </a:p>
          <a:p>
            <a:pPr fontAlgn="base"/>
            <a:r>
              <a:rPr lang="en-US" dirty="0"/>
              <a:t>Score change terms for HOOS, KOOS and Veteran’s Rand (VR)</a:t>
            </a:r>
          </a:p>
          <a:p>
            <a:pPr fontAlgn="base"/>
            <a:r>
              <a:rPr lang="en-US" dirty="0"/>
              <a:t>Terms for the General Practitioner Assessment of Cognition (GPCOG)</a:t>
            </a:r>
          </a:p>
          <a:p>
            <a:endParaRPr lang="en-US" dirty="0"/>
          </a:p>
        </p:txBody>
      </p:sp>
    </p:spTree>
    <p:extLst>
      <p:ext uri="{BB962C8B-B14F-4D97-AF65-F5344CB8AC3E}">
        <p14:creationId xmlns:p14="http://schemas.microsoft.com/office/powerpoint/2010/main" val="362747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new content in 2.54</a:t>
            </a:r>
            <a:endParaRPr lang="en-US" dirty="0"/>
          </a:p>
        </p:txBody>
      </p:sp>
      <p:sp>
        <p:nvSpPr>
          <p:cNvPr id="3" name="Content Placeholder 2"/>
          <p:cNvSpPr>
            <a:spLocks noGrp="1"/>
          </p:cNvSpPr>
          <p:nvPr>
            <p:ph idx="1"/>
          </p:nvPr>
        </p:nvSpPr>
        <p:spPr/>
        <p:txBody>
          <a:bodyPr/>
          <a:lstStyle/>
          <a:p>
            <a:r>
              <a:rPr lang="en-US" dirty="0" smtClean="0"/>
              <a:t>2600+ new terms</a:t>
            </a:r>
          </a:p>
          <a:p>
            <a:r>
              <a:rPr lang="en-US" dirty="0" smtClean="0"/>
              <a:t>Lab: ~1000</a:t>
            </a:r>
          </a:p>
          <a:p>
            <a:r>
              <a:rPr lang="en-US" dirty="0" smtClean="0"/>
              <a:t>Clinical: ~1450</a:t>
            </a:r>
          </a:p>
          <a:p>
            <a:r>
              <a:rPr lang="en-US" dirty="0" smtClean="0"/>
              <a:t>Survey: ~230</a:t>
            </a:r>
          </a:p>
        </p:txBody>
      </p:sp>
    </p:spTree>
    <p:extLst>
      <p:ext uri="{BB962C8B-B14F-4D97-AF65-F5344CB8AC3E}">
        <p14:creationId xmlns:p14="http://schemas.microsoft.com/office/powerpoint/2010/main" val="3451936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395382"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7692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content updates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Updated several hundred HLA terms according to the </a:t>
            </a:r>
            <a:r>
              <a:rPr lang="en-US" dirty="0"/>
              <a:t>recommended nomenclature (http://</a:t>
            </a:r>
            <a:r>
              <a:rPr lang="en-US" dirty="0" smtClean="0"/>
              <a:t>hla.alleles.org/nomenclature/index.html)</a:t>
            </a:r>
            <a:endParaRPr lang="en-US" dirty="0"/>
          </a:p>
          <a:p>
            <a:pPr fontAlgn="base"/>
            <a:r>
              <a:rPr lang="en-US" dirty="0"/>
              <a:t>Ongoing work with RSNA to establish a </a:t>
            </a:r>
            <a:r>
              <a:rPr lang="en-US" dirty="0" smtClean="0"/>
              <a:t>unified </a:t>
            </a:r>
            <a:r>
              <a:rPr lang="en-US" dirty="0"/>
              <a:t>model for naming radiology </a:t>
            </a:r>
            <a:r>
              <a:rPr lang="en-US" dirty="0" smtClean="0"/>
              <a:t>terms</a:t>
            </a:r>
            <a:endParaRPr lang="en-US" dirty="0"/>
          </a:p>
          <a:p>
            <a:pPr lvl="1" fontAlgn="base"/>
            <a:r>
              <a:rPr lang="en-US" dirty="0"/>
              <a:t>We implemented several more changes related to the CT </a:t>
            </a:r>
            <a:r>
              <a:rPr lang="en-US" dirty="0" smtClean="0"/>
              <a:t>domain that led to edits </a:t>
            </a:r>
            <a:r>
              <a:rPr lang="en-US" dirty="0"/>
              <a:t>to over 100 existing radiology terms.</a:t>
            </a:r>
          </a:p>
          <a:p>
            <a:pPr lvl="1" fontAlgn="base"/>
            <a:r>
              <a:rPr lang="en-US" dirty="0" smtClean="0"/>
              <a:t>Plus 428 </a:t>
            </a:r>
            <a:r>
              <a:rPr lang="en-US" dirty="0"/>
              <a:t>Radiology Long Common Names and Short names were updated for better </a:t>
            </a:r>
            <a:r>
              <a:rPr lang="en-US" dirty="0" smtClean="0"/>
              <a:t>readability</a:t>
            </a:r>
          </a:p>
          <a:p>
            <a:pPr lvl="1" fontAlgn="base"/>
            <a:r>
              <a:rPr lang="en-US" dirty="0" smtClean="0"/>
              <a:t>2016 – completed MRI, almost done with US</a:t>
            </a:r>
            <a:endParaRPr lang="en-US" dirty="0"/>
          </a:p>
          <a:p>
            <a:pPr fontAlgn="base"/>
            <a:r>
              <a:rPr lang="en-US" dirty="0"/>
              <a:t>Peritoneal dialysis test terms, where the testing is performed during the dialysis procedure, were better described using challenge wording of 'Dwell' or 'Dwell specimen' </a:t>
            </a:r>
          </a:p>
          <a:p>
            <a:pPr fontAlgn="base"/>
            <a:r>
              <a:rPr lang="en-US" dirty="0"/>
              <a:t>Over 2100 terms that specify a look-back period in the Component had the timing changed from 'Pt' to the specific time stated by the question. For example, timing changed from 'Pt' to ‘7D’ for terms that specify a look-back period of 7 days.</a:t>
            </a:r>
          </a:p>
          <a:p>
            <a:endParaRPr lang="en-US" dirty="0"/>
          </a:p>
        </p:txBody>
      </p:sp>
    </p:spTree>
    <p:extLst>
      <p:ext uri="{BB962C8B-B14F-4D97-AF65-F5344CB8AC3E}">
        <p14:creationId xmlns:p14="http://schemas.microsoft.com/office/powerpoint/2010/main" val="414943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lab terms in 2.54</a:t>
            </a:r>
            <a:endParaRPr lang="en-US" dirty="0"/>
          </a:p>
        </p:txBody>
      </p:sp>
      <p:sp>
        <p:nvSpPr>
          <p:cNvPr id="3" name="Content Placeholder 2"/>
          <p:cNvSpPr>
            <a:spLocks noGrp="1"/>
          </p:cNvSpPr>
          <p:nvPr>
            <p:ph idx="1"/>
          </p:nvPr>
        </p:nvSpPr>
        <p:spPr/>
        <p:txBody>
          <a:bodyPr>
            <a:normAutofit/>
          </a:bodyPr>
          <a:lstStyle/>
          <a:p>
            <a:pPr fontAlgn="base"/>
            <a:r>
              <a:rPr lang="en-US" dirty="0" smtClean="0"/>
              <a:t>Individual concepts include:</a:t>
            </a:r>
          </a:p>
          <a:p>
            <a:pPr lvl="1" fontAlgn="base"/>
            <a:r>
              <a:rPr lang="en-US" dirty="0" smtClean="0"/>
              <a:t>430 chemistry</a:t>
            </a:r>
          </a:p>
          <a:p>
            <a:pPr lvl="2" fontAlgn="base"/>
            <a:r>
              <a:rPr lang="en-US" dirty="0" smtClean="0"/>
              <a:t>Including ~130 in CHEM.ESOTERIC class</a:t>
            </a:r>
            <a:endParaRPr lang="en-US" dirty="0"/>
          </a:p>
          <a:p>
            <a:pPr lvl="1" fontAlgn="base"/>
            <a:r>
              <a:rPr lang="en-US" dirty="0"/>
              <a:t>300 drug/toxicology</a:t>
            </a:r>
          </a:p>
          <a:p>
            <a:pPr lvl="1" fontAlgn="base"/>
            <a:r>
              <a:rPr lang="en-US" dirty="0" smtClean="0"/>
              <a:t>80 </a:t>
            </a:r>
            <a:r>
              <a:rPr lang="en-US" dirty="0"/>
              <a:t>molecular </a:t>
            </a:r>
            <a:r>
              <a:rPr lang="en-US" dirty="0" smtClean="0"/>
              <a:t>pathology</a:t>
            </a:r>
          </a:p>
          <a:p>
            <a:pPr lvl="1" fontAlgn="base"/>
            <a:r>
              <a:rPr lang="en-US" dirty="0" smtClean="0"/>
              <a:t>70 microbiology</a:t>
            </a:r>
            <a:endParaRPr lang="en-US" dirty="0"/>
          </a:p>
          <a:p>
            <a:pPr lvl="1" fontAlgn="base"/>
            <a:r>
              <a:rPr lang="en-US" dirty="0" smtClean="0"/>
              <a:t>12 pharmacogenomics </a:t>
            </a:r>
            <a:r>
              <a:rPr lang="en-US" dirty="0"/>
              <a:t>terms created for the Clinical Pharmacogenetics Implementation Consortium (CPIC)</a:t>
            </a:r>
          </a:p>
          <a:p>
            <a:endParaRPr lang="en-US" dirty="0"/>
          </a:p>
        </p:txBody>
      </p:sp>
    </p:spTree>
    <p:extLst>
      <p:ext uri="{BB962C8B-B14F-4D97-AF65-F5344CB8AC3E}">
        <p14:creationId xmlns:p14="http://schemas.microsoft.com/office/powerpoint/2010/main" val="252731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CHEM.ESOTERIC examples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078" y="1585196"/>
            <a:ext cx="8277922" cy="5196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230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32688"/>
          </a:xfrm>
        </p:spPr>
        <p:txBody>
          <a:bodyPr/>
          <a:lstStyle/>
          <a:p>
            <a:r>
              <a:rPr lang="en-US" dirty="0" smtClean="0"/>
              <a:t>CPIC terms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1706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308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10" y="1981200"/>
            <a:ext cx="8771090" cy="4267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a:xfrm>
            <a:off x="228600" y="990600"/>
            <a:ext cx="8305800" cy="1015663"/>
          </a:xfrm>
          <a:prstGeom prst="rect">
            <a:avLst/>
          </a:prstGeom>
        </p:spPr>
        <p:txBody>
          <a:bodyPr wrap="square">
            <a:spAutoFit/>
          </a:bodyPr>
          <a:lstStyle/>
          <a:p>
            <a:r>
              <a:rPr lang="en-US" sz="2000" dirty="0">
                <a:hlinkClick r:id="rId3"/>
              </a:rPr>
              <a:t>http://loinc.org/news/new-loinc-codes-for-reporting-pharmacogenomics-results-can-enable-evidence-based-clinical-decision-making.html</a:t>
            </a:r>
            <a:r>
              <a:rPr lang="en-US" sz="2000" dirty="0" smtClean="0">
                <a:hlinkClick r:id="rId3"/>
              </a:rPr>
              <a:t>/</a:t>
            </a:r>
            <a:endParaRPr lang="en-US" sz="2000" dirty="0" smtClean="0"/>
          </a:p>
          <a:p>
            <a:endParaRPr lang="en-US" sz="2000" dirty="0"/>
          </a:p>
        </p:txBody>
      </p:sp>
    </p:spTree>
    <p:extLst>
      <p:ext uri="{BB962C8B-B14F-4D97-AF65-F5344CB8AC3E}">
        <p14:creationId xmlns:p14="http://schemas.microsoft.com/office/powerpoint/2010/main" val="393070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Zika</a:t>
            </a:r>
            <a:r>
              <a:rPr lang="en-US" dirty="0" smtClean="0"/>
              <a:t> virus terms – 2/2016 </a:t>
            </a:r>
            <a:endParaRPr lang="en-US" dirty="0"/>
          </a:p>
        </p:txBody>
      </p:sp>
      <p:sp>
        <p:nvSpPr>
          <p:cNvPr id="3" name="Content Placeholder 2"/>
          <p:cNvSpPr>
            <a:spLocks noGrp="1"/>
          </p:cNvSpPr>
          <p:nvPr>
            <p:ph idx="1"/>
          </p:nvPr>
        </p:nvSpPr>
        <p:spPr>
          <a:xfrm>
            <a:off x="304800" y="1935480"/>
            <a:ext cx="8534400" cy="4389120"/>
          </a:xfrm>
        </p:spPr>
        <p:txBody>
          <a:bodyPr>
            <a:normAutofit fontScale="62500" lnSpcReduction="20000"/>
          </a:bodyPr>
          <a:lstStyle/>
          <a:p>
            <a:pPr marL="0" indent="0">
              <a:buNone/>
            </a:pPr>
            <a:r>
              <a:rPr lang="en-US" sz="2900" dirty="0" smtClean="0"/>
              <a:t>80618-2	</a:t>
            </a:r>
            <a:r>
              <a:rPr lang="en-US" sz="2900" dirty="0" err="1" smtClean="0"/>
              <a:t>Zika</a:t>
            </a:r>
            <a:r>
              <a:rPr lang="en-US" sz="2900" dirty="0" smtClean="0"/>
              <a:t> </a:t>
            </a:r>
            <a:r>
              <a:rPr lang="en-US" sz="2900" dirty="0"/>
              <a:t>virus IgM Ab [Units/volume] in Cerebral spinal fluid by Immunoassay</a:t>
            </a:r>
          </a:p>
          <a:p>
            <a:pPr marL="0" indent="0">
              <a:buNone/>
            </a:pPr>
            <a:r>
              <a:rPr lang="en-US" sz="2900" dirty="0"/>
              <a:t>80619-0	</a:t>
            </a:r>
            <a:r>
              <a:rPr lang="en-US" sz="2900" dirty="0" err="1" smtClean="0"/>
              <a:t>Zika</a:t>
            </a:r>
            <a:r>
              <a:rPr lang="en-US" sz="2900" dirty="0" smtClean="0"/>
              <a:t> </a:t>
            </a:r>
            <a:r>
              <a:rPr lang="en-US" sz="2900" dirty="0"/>
              <a:t>virus IgM Ab [Units/volume] in Serum by </a:t>
            </a:r>
            <a:r>
              <a:rPr lang="en-US" sz="2900" dirty="0" smtClean="0"/>
              <a:t>Immunoassay</a:t>
            </a:r>
          </a:p>
          <a:p>
            <a:pPr marL="0" indent="0">
              <a:buNone/>
            </a:pPr>
            <a:r>
              <a:rPr lang="en-US" sz="2900" dirty="0"/>
              <a:t>80620-8	</a:t>
            </a:r>
            <a:r>
              <a:rPr lang="en-US" sz="2900" dirty="0" err="1" smtClean="0"/>
              <a:t>Zika</a:t>
            </a:r>
            <a:r>
              <a:rPr lang="en-US" sz="2900" dirty="0" smtClean="0"/>
              <a:t> </a:t>
            </a:r>
            <a:r>
              <a:rPr lang="en-US" sz="2900" dirty="0"/>
              <a:t>virus neutralizing antibody [Titer] in Serum by Neutralization test</a:t>
            </a:r>
          </a:p>
          <a:p>
            <a:pPr marL="0" indent="0">
              <a:buNone/>
            </a:pPr>
            <a:r>
              <a:rPr lang="en-US" sz="2900" dirty="0"/>
              <a:t>80621-6	</a:t>
            </a:r>
            <a:r>
              <a:rPr lang="en-US" sz="2900" dirty="0" err="1" smtClean="0"/>
              <a:t>Zika</a:t>
            </a:r>
            <a:r>
              <a:rPr lang="en-US" sz="2900" dirty="0" smtClean="0"/>
              <a:t> </a:t>
            </a:r>
            <a:r>
              <a:rPr lang="en-US" sz="2900" dirty="0"/>
              <a:t>virus neutralizing antibody [Titer] in Cerebral spinal fluid by Neutralization test</a:t>
            </a:r>
          </a:p>
          <a:p>
            <a:pPr marL="0" indent="0">
              <a:buNone/>
            </a:pPr>
            <a:endParaRPr lang="en-US" sz="2900" dirty="0" smtClean="0"/>
          </a:p>
          <a:p>
            <a:pPr marL="0" indent="0">
              <a:buNone/>
            </a:pPr>
            <a:r>
              <a:rPr lang="en-US" sz="2900" dirty="0" smtClean="0"/>
              <a:t>80622-4</a:t>
            </a:r>
            <a:r>
              <a:rPr lang="en-US" sz="2900" dirty="0"/>
              <a:t>	</a:t>
            </a:r>
            <a:r>
              <a:rPr lang="en-US" sz="2900" dirty="0" err="1" smtClean="0"/>
              <a:t>Zika</a:t>
            </a:r>
            <a:r>
              <a:rPr lang="en-US" sz="2900" dirty="0" smtClean="0"/>
              <a:t> </a:t>
            </a:r>
            <a:r>
              <a:rPr lang="en-US" sz="2900" dirty="0"/>
              <a:t>virus neutralizing antibody [Titer] in Serum by Neutralization test --1st specimen</a:t>
            </a:r>
          </a:p>
          <a:p>
            <a:pPr marL="0" indent="0">
              <a:buNone/>
            </a:pPr>
            <a:r>
              <a:rPr lang="en-US" sz="2900" dirty="0"/>
              <a:t>80623-2	</a:t>
            </a:r>
            <a:r>
              <a:rPr lang="en-US" sz="2900" dirty="0" err="1" smtClean="0"/>
              <a:t>Zika</a:t>
            </a:r>
            <a:r>
              <a:rPr lang="en-US" sz="2900" dirty="0" smtClean="0"/>
              <a:t> </a:t>
            </a:r>
            <a:r>
              <a:rPr lang="en-US" sz="2900" dirty="0"/>
              <a:t>virus neutralizing antibody [Titer] in Serum by Neutralization test --2nd specimen</a:t>
            </a:r>
          </a:p>
          <a:p>
            <a:pPr marL="0" indent="0">
              <a:buNone/>
            </a:pPr>
            <a:r>
              <a:rPr lang="en-US" sz="2900" dirty="0"/>
              <a:t>80624-0	</a:t>
            </a:r>
            <a:r>
              <a:rPr lang="en-US" sz="2900" dirty="0" err="1" smtClean="0"/>
              <a:t>Zika</a:t>
            </a:r>
            <a:r>
              <a:rPr lang="en-US" sz="2900" dirty="0" smtClean="0"/>
              <a:t> </a:t>
            </a:r>
            <a:r>
              <a:rPr lang="en-US" sz="2900" dirty="0"/>
              <a:t>virus neutralizing antibody [Titer] in Cerebral spinal fluid by Neutralization test --1st specimen</a:t>
            </a:r>
          </a:p>
          <a:p>
            <a:pPr marL="0" indent="0">
              <a:buNone/>
            </a:pPr>
            <a:r>
              <a:rPr lang="en-US" sz="2900" dirty="0"/>
              <a:t>80625-7	</a:t>
            </a:r>
            <a:r>
              <a:rPr lang="en-US" sz="2900" dirty="0" err="1" smtClean="0"/>
              <a:t>Zika</a:t>
            </a:r>
            <a:r>
              <a:rPr lang="en-US" sz="2900" dirty="0" smtClean="0"/>
              <a:t> </a:t>
            </a:r>
            <a:r>
              <a:rPr lang="en-US" sz="2900" dirty="0"/>
              <a:t>virus neutralizing antibody [Titer] in Cerebral spinal fluid by Neutralization test --2nd specimen</a:t>
            </a:r>
          </a:p>
          <a:p>
            <a:endParaRPr lang="en-US" dirty="0"/>
          </a:p>
          <a:p>
            <a:endParaRPr lang="en-US" dirty="0"/>
          </a:p>
        </p:txBody>
      </p:sp>
    </p:spTree>
    <p:extLst>
      <p:ext uri="{BB962C8B-B14F-4D97-AF65-F5344CB8AC3E}">
        <p14:creationId xmlns:p14="http://schemas.microsoft.com/office/powerpoint/2010/main" val="2566517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lab panels in 2.54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40+ panels</a:t>
            </a:r>
          </a:p>
          <a:p>
            <a:pPr lvl="1" fontAlgn="base"/>
            <a:r>
              <a:rPr lang="en-US" dirty="0" err="1"/>
              <a:t>Mucopolysaccharidosis</a:t>
            </a:r>
            <a:r>
              <a:rPr lang="en-US" dirty="0"/>
              <a:t> type I (MPS I) newborn screening </a:t>
            </a:r>
            <a:r>
              <a:rPr lang="en-US" dirty="0" smtClean="0"/>
              <a:t>panel</a:t>
            </a:r>
          </a:p>
          <a:p>
            <a:pPr lvl="1" fontAlgn="base"/>
            <a:r>
              <a:rPr lang="en-US" dirty="0" smtClean="0"/>
              <a:t>Purine </a:t>
            </a:r>
            <a:r>
              <a:rPr lang="en-US" dirty="0"/>
              <a:t>&amp; Pyrimidine panels for urine, </a:t>
            </a:r>
            <a:r>
              <a:rPr lang="en-US" dirty="0" err="1"/>
              <a:t>ser</a:t>
            </a:r>
            <a:r>
              <a:rPr lang="en-US" dirty="0"/>
              <a:t>/</a:t>
            </a:r>
            <a:r>
              <a:rPr lang="en-US" dirty="0" err="1"/>
              <a:t>plas</a:t>
            </a:r>
            <a:r>
              <a:rPr lang="en-US" dirty="0"/>
              <a:t> and CSF</a:t>
            </a:r>
          </a:p>
          <a:p>
            <a:pPr lvl="1" fontAlgn="base"/>
            <a:r>
              <a:rPr lang="en-US" dirty="0"/>
              <a:t>Amino acid panels for urine, </a:t>
            </a:r>
            <a:r>
              <a:rPr lang="en-US" dirty="0" err="1"/>
              <a:t>ser</a:t>
            </a:r>
            <a:r>
              <a:rPr lang="en-US" dirty="0"/>
              <a:t>/</a:t>
            </a:r>
            <a:r>
              <a:rPr lang="en-US" dirty="0" err="1"/>
              <a:t>plas</a:t>
            </a:r>
            <a:r>
              <a:rPr lang="en-US" dirty="0"/>
              <a:t> and CSF</a:t>
            </a:r>
          </a:p>
          <a:p>
            <a:pPr lvl="1" fontAlgn="base"/>
            <a:r>
              <a:rPr lang="en-US" dirty="0"/>
              <a:t>Peritoneal equilibration test panel</a:t>
            </a:r>
          </a:p>
          <a:p>
            <a:pPr lvl="1" fontAlgn="base"/>
            <a:r>
              <a:rPr lang="en-US" dirty="0"/>
              <a:t>Prolactin isoforms panel</a:t>
            </a:r>
          </a:p>
          <a:p>
            <a:pPr lvl="1" fontAlgn="base"/>
            <a:r>
              <a:rPr lang="en-US" dirty="0"/>
              <a:t>Enteric pathogens </a:t>
            </a:r>
            <a:r>
              <a:rPr lang="en-US" dirty="0" smtClean="0"/>
              <a:t>panel</a:t>
            </a:r>
            <a:endParaRPr lang="en-US" dirty="0"/>
          </a:p>
          <a:p>
            <a:pPr lvl="1" fontAlgn="base"/>
            <a:r>
              <a:rPr lang="en-US" dirty="0"/>
              <a:t>Parent drug and trough panels for anti-epileptic drugs and others</a:t>
            </a:r>
          </a:p>
          <a:p>
            <a:pPr lvl="1" fontAlgn="base"/>
            <a:r>
              <a:rPr lang="en-US" dirty="0"/>
              <a:t>Cold agglutinin panel</a:t>
            </a:r>
          </a:p>
          <a:p>
            <a:pPr lvl="1" fontAlgn="base"/>
            <a:r>
              <a:rPr lang="en-US" dirty="0"/>
              <a:t>Serial sputum smears for diagnosing pulmonary tuberculosis panel</a:t>
            </a:r>
          </a:p>
          <a:p>
            <a:pPr lvl="1" fontAlgn="base"/>
            <a:r>
              <a:rPr lang="en-US" dirty="0"/>
              <a:t>Respiratory bacteria and viruses DNA and RNA </a:t>
            </a:r>
            <a:r>
              <a:rPr lang="en-US" dirty="0" smtClean="0"/>
              <a:t>panel</a:t>
            </a:r>
          </a:p>
          <a:p>
            <a:pPr lvl="1" fontAlgn="base"/>
            <a:r>
              <a:rPr lang="en-US" dirty="0" smtClean="0"/>
              <a:t>HEDIS </a:t>
            </a:r>
            <a:r>
              <a:rPr lang="en-US" dirty="0"/>
              <a:t>2016 Value sets</a:t>
            </a:r>
          </a:p>
          <a:p>
            <a:endParaRPr lang="en-US" dirty="0"/>
          </a:p>
        </p:txBody>
      </p:sp>
    </p:spTree>
    <p:extLst>
      <p:ext uri="{BB962C8B-B14F-4D97-AF65-F5344CB8AC3E}">
        <p14:creationId xmlns:p14="http://schemas.microsoft.com/office/powerpoint/2010/main" val="415895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~1450 new clinical terms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340+ document-related codes</a:t>
            </a:r>
          </a:p>
          <a:p>
            <a:pPr fontAlgn="base"/>
            <a:r>
              <a:rPr lang="en-US" dirty="0"/>
              <a:t>310 terms for IEEE Rosetta 11073 10101, including EKG, invasive blood pressure monitoring, anesthesia gas delivery and respiratory monitoring, and infant microenvironment</a:t>
            </a:r>
          </a:p>
          <a:p>
            <a:pPr fontAlgn="base"/>
            <a:r>
              <a:rPr lang="en-US" dirty="0" smtClean="0"/>
              <a:t>189 </a:t>
            </a:r>
            <a:r>
              <a:rPr lang="en-US" dirty="0"/>
              <a:t>terms for NIH/NEI's National Ophthalmic Disease Genotyping and Phenotyping Network (</a:t>
            </a:r>
            <a:r>
              <a:rPr lang="en-US" dirty="0" err="1"/>
              <a:t>eyeGENE</a:t>
            </a:r>
            <a:r>
              <a:rPr lang="en-US" dirty="0"/>
              <a:t>)</a:t>
            </a:r>
          </a:p>
          <a:p>
            <a:pPr fontAlgn="base"/>
            <a:r>
              <a:rPr lang="en-US" dirty="0" smtClean="0"/>
              <a:t>190 </a:t>
            </a:r>
            <a:r>
              <a:rPr lang="en-US" dirty="0"/>
              <a:t>terms for DICOM Supplement 169 (“Simplified Adult Echocardiography Report”), </a:t>
            </a:r>
            <a:r>
              <a:rPr lang="en-US" dirty="0" smtClean="0"/>
              <a:t>based </a:t>
            </a:r>
            <a:r>
              <a:rPr lang="en-US" dirty="0"/>
              <a:t>on American Society of Echocardiography </a:t>
            </a:r>
            <a:r>
              <a:rPr lang="en-US" dirty="0" smtClean="0"/>
              <a:t>adult echo guidelines</a:t>
            </a:r>
            <a:endParaRPr lang="en-US" dirty="0"/>
          </a:p>
          <a:p>
            <a:pPr fontAlgn="base"/>
            <a:r>
              <a:rPr lang="en-US" dirty="0"/>
              <a:t>81 </a:t>
            </a:r>
            <a:r>
              <a:rPr lang="en-US" dirty="0" smtClean="0"/>
              <a:t>terms </a:t>
            </a:r>
            <a:r>
              <a:rPr lang="en-US" dirty="0"/>
              <a:t>for </a:t>
            </a:r>
            <a:r>
              <a:rPr lang="en-US" dirty="0" smtClean="0"/>
              <a:t>Japanese </a:t>
            </a:r>
            <a:r>
              <a:rPr lang="en-US" dirty="0"/>
              <a:t>Circulation </a:t>
            </a:r>
            <a:r>
              <a:rPr lang="en-US" dirty="0" smtClean="0"/>
              <a:t>Society, mainly angiography</a:t>
            </a:r>
            <a:r>
              <a:rPr lang="en-US" dirty="0"/>
              <a:t>, echo, and other concepts </a:t>
            </a:r>
            <a:r>
              <a:rPr lang="en-US" dirty="0" smtClean="0"/>
              <a:t>for reporting </a:t>
            </a:r>
            <a:r>
              <a:rPr lang="en-US" dirty="0"/>
              <a:t>cardiac procedure results </a:t>
            </a:r>
            <a:r>
              <a:rPr lang="en-US" dirty="0" smtClean="0"/>
              <a:t>in </a:t>
            </a:r>
            <a:r>
              <a:rPr lang="en-US" dirty="0"/>
              <a:t>HL7 CDA</a:t>
            </a:r>
          </a:p>
          <a:p>
            <a:pPr fontAlgn="base"/>
            <a:r>
              <a:rPr lang="en-US" dirty="0" smtClean="0"/>
              <a:t>64 </a:t>
            </a:r>
            <a:r>
              <a:rPr lang="en-US" dirty="0"/>
              <a:t>new terms for </a:t>
            </a:r>
            <a:r>
              <a:rPr lang="en-US" dirty="0" smtClean="0"/>
              <a:t>Radiology, including CT terms to complete </a:t>
            </a:r>
            <a:r>
              <a:rPr lang="en-US" dirty="0" err="1" smtClean="0"/>
              <a:t>RadLex</a:t>
            </a:r>
            <a:r>
              <a:rPr lang="en-US" dirty="0" smtClean="0"/>
              <a:t> CT mappings</a:t>
            </a:r>
          </a:p>
          <a:p>
            <a:pPr fontAlgn="base"/>
            <a:r>
              <a:rPr lang="en-US" dirty="0" smtClean="0"/>
              <a:t>Boston </a:t>
            </a:r>
            <a:r>
              <a:rPr lang="en-US" dirty="0"/>
              <a:t>University Activity Measure for Post-Acute Care (AM-PAC</a:t>
            </a:r>
            <a:r>
              <a:rPr lang="en-US" dirty="0" smtClean="0"/>
              <a:t>)</a:t>
            </a:r>
            <a:endParaRPr lang="en-US" dirty="0"/>
          </a:p>
          <a:p>
            <a:pPr fontAlgn="base"/>
            <a:r>
              <a:rPr lang="en-US" dirty="0" smtClean="0"/>
              <a:t>Care </a:t>
            </a:r>
            <a:r>
              <a:rPr lang="en-US" dirty="0"/>
              <a:t>Connections Neuromuscular and Orthopedic functional </a:t>
            </a:r>
            <a:r>
              <a:rPr lang="en-US" dirty="0" smtClean="0"/>
              <a:t>index</a:t>
            </a:r>
            <a:endParaRPr lang="en-US" dirty="0"/>
          </a:p>
          <a:p>
            <a:endParaRPr lang="en-US" dirty="0"/>
          </a:p>
        </p:txBody>
      </p:sp>
    </p:spTree>
    <p:extLst>
      <p:ext uri="{BB962C8B-B14F-4D97-AF65-F5344CB8AC3E}">
        <p14:creationId xmlns:p14="http://schemas.microsoft.com/office/powerpoint/2010/main" val="1902091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TotalTime>
  <Words>672</Words>
  <Application>Microsoft Office PowerPoint</Application>
  <PresentationFormat>On-screen Show (4:3)</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Content change highlights for LOINC 2.54…plus a few sneak peeks</vt:lpstr>
      <vt:lpstr>Summary of new content in 2.54</vt:lpstr>
      <vt:lpstr>New lab terms in 2.54</vt:lpstr>
      <vt:lpstr>CHEM.ESOTERIC examples</vt:lpstr>
      <vt:lpstr>CPIC terms</vt:lpstr>
      <vt:lpstr>PowerPoint Presentation</vt:lpstr>
      <vt:lpstr>Zika virus terms – 2/2016 </vt:lpstr>
      <vt:lpstr>New lab panels in 2.54</vt:lpstr>
      <vt:lpstr>~1450 new clinical terms</vt:lpstr>
      <vt:lpstr>IEEE update</vt:lpstr>
      <vt:lpstr>IEEE update (cont.)</vt:lpstr>
      <vt:lpstr>LOINC in RTMMS</vt:lpstr>
      <vt:lpstr>eyeGENE</vt:lpstr>
      <vt:lpstr>eyeGENE term examples</vt:lpstr>
      <vt:lpstr>Cardiology terms</vt:lpstr>
      <vt:lpstr>DICOM term examples</vt:lpstr>
      <vt:lpstr>APTA update</vt:lpstr>
      <vt:lpstr>http://www.apta.org/Media/Releases/Association/2016/1/21/</vt:lpstr>
      <vt:lpstr>~240 new survey terms</vt:lpstr>
      <vt:lpstr>PowerPoint Presentation</vt:lpstr>
      <vt:lpstr>Highlights of content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change highlights for LOINC 2.53</dc:title>
  <dc:creator>Abhyankar, Swapna</dc:creator>
  <cp:lastModifiedBy>Abhyankar, Swapna</cp:lastModifiedBy>
  <cp:revision>24</cp:revision>
  <dcterms:created xsi:type="dcterms:W3CDTF">2015-12-03T00:39:59Z</dcterms:created>
  <dcterms:modified xsi:type="dcterms:W3CDTF">2016-02-25T15:13:25Z</dcterms:modified>
</cp:coreProperties>
</file>